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mp4" ContentType="video/unknown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69" r:id="rId4"/>
    <p:sldId id="264" r:id="rId5"/>
    <p:sldId id="259" r:id="rId6"/>
    <p:sldId id="266" r:id="rId7"/>
    <p:sldId id="257" r:id="rId8"/>
    <p:sldId id="267" r:id="rId9"/>
    <p:sldId id="261" r:id="rId10"/>
    <p:sldId id="263" r:id="rId11"/>
    <p:sldId id="265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934" autoAdjust="0"/>
  </p:normalViewPr>
  <p:slideViewPr>
    <p:cSldViewPr snapToGrid="0" snapToObjects="1">
      <p:cViewPr>
        <p:scale>
          <a:sx n="187" d="100"/>
          <a:sy n="187" d="100"/>
        </p:scale>
        <p:origin x="-896" y="-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064B-6A1C-B445-8E5B-FDFABB0F306C}" type="datetimeFigureOut">
              <a:rPr lang="en-US" smtClean="0"/>
              <a:t>1/31/16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45267-E1A4-074A-A884-6BFE3F4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[as</a:t>
            </a:r>
            <a:r>
              <a:rPr lang="en-US" baseline="0" dirty="0" smtClean="0"/>
              <a:t> submitted in advance]: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Title: </a:t>
            </a:r>
            <a:r>
              <a:rPr lang="en-US" dirty="0" err="1" smtClean="0"/>
              <a:t>PolyPoint</a:t>
            </a:r>
            <a:r>
              <a:rPr lang="en-US" dirty="0" smtClean="0"/>
              <a:t> and the First Steps Towards Ubiquitous Location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Abstract: In the not too distant future, location will be a fundamental primitive available to all devices, akin to a unique id, a sense of time, and basic communication. This talk briefly articulates why location is a natural and inevitable primitive, explores the definition of a location, and considers the state and evolution of localization technology today. The talk then introduces the </a:t>
            </a:r>
            <a:r>
              <a:rPr lang="en-US" dirty="0" err="1" smtClean="0"/>
              <a:t>PolyPoint</a:t>
            </a:r>
            <a:r>
              <a:rPr lang="en-US" dirty="0" smtClean="0"/>
              <a:t> localization platform, an up-and-coming drop-in module that aims to provide high-fidelity indoor location information.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4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9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6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4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3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1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8316C-9EF2-1F43-A473-B766FD329520}" type="datetimeFigureOut">
              <a:rPr lang="en-US" smtClean="0"/>
              <a:t>1/31/16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3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4F81BD"/>
          </a:solidFill>
          <a:latin typeface="Seravek"/>
          <a:ea typeface="+mj-ea"/>
          <a:cs typeface="Serave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eravek Light"/>
          <a:ea typeface="+mn-ea"/>
          <a:cs typeface="Seravek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kern="1200">
          <a:solidFill>
            <a:schemeClr val="tx1"/>
          </a:solidFill>
          <a:latin typeface="Seravek ExtraLight"/>
          <a:ea typeface="+mn-ea"/>
          <a:cs typeface="Seravek Extra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eravek ExtraLight"/>
          <a:ea typeface="+mn-ea"/>
          <a:cs typeface="Seravek Extra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eravek ExtraLight"/>
          <a:ea typeface="+mn-ea"/>
          <a:cs typeface="Seravek Extra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eravek ExtraLight"/>
          <a:ea typeface="+mn-ea"/>
          <a:cs typeface="Seravek Extra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openxmlformats.org/officeDocument/2006/relationships/image" Target="../media/image16.jpeg"/><Relationship Id="rId13" Type="http://schemas.openxmlformats.org/officeDocument/2006/relationships/image" Target="../media/image17.png"/><Relationship Id="rId14" Type="http://schemas.microsoft.com/office/2007/relationships/hdphoto" Target="../media/hdphoto8.wdp"/><Relationship Id="rId15" Type="http://schemas.openxmlformats.org/officeDocument/2006/relationships/image" Target="../media/image10.emf"/><Relationship Id="rId16" Type="http://schemas.openxmlformats.org/officeDocument/2006/relationships/image" Target="../media/image14.png"/><Relationship Id="rId17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b11.eecs.umich.edu" TargetMode="External"/><Relationship Id="rId3" Type="http://schemas.openxmlformats.org/officeDocument/2006/relationships/hyperlink" Target="http://github.com/lab11" TargetMode="External"/><Relationship Id="rId4" Type="http://schemas.openxmlformats.org/officeDocument/2006/relationships/hyperlink" Target="http://patpannuto.com" TargetMode="External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openxmlformats.org/officeDocument/2006/relationships/image" Target="../media/image12.jpg"/><Relationship Id="rId8" Type="http://schemas.openxmlformats.org/officeDocument/2006/relationships/image" Target="../media/image13.png"/><Relationship Id="rId9" Type="http://schemas.microsoft.com/office/2007/relationships/hdphoto" Target="../media/hdphoto6.wdp"/><Relationship Id="rId10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3.wdp"/><Relationship Id="rId13" Type="http://schemas.openxmlformats.org/officeDocument/2006/relationships/image" Target="../media/image16.jpeg"/><Relationship Id="rId14" Type="http://schemas.openxmlformats.org/officeDocument/2006/relationships/image" Target="../media/image17.png"/><Relationship Id="rId1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8" Type="http://schemas.microsoft.com/office/2007/relationships/hdphoto" Target="../media/hdphoto1.wdp"/><Relationship Id="rId9" Type="http://schemas.openxmlformats.org/officeDocument/2006/relationships/image" Target="../media/image14.png"/><Relationship Id="rId10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 smtClean="0">
                <a:solidFill>
                  <a:schemeClr val="tx1"/>
                </a:solidFill>
              </a:rPr>
              <a:t>PolyPoint</a:t>
            </a:r>
            <a:r>
              <a:rPr lang="en-US" dirty="0" smtClean="0">
                <a:solidFill>
                  <a:schemeClr val="tx1"/>
                </a:solidFill>
              </a:rPr>
              <a:t> and the First Steps Towards Ubiquitous Localization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6601555" cy="1314450"/>
          </a:xfrm>
        </p:spPr>
        <p:txBody>
          <a:bodyPr>
            <a:noAutofit/>
          </a:bodyPr>
          <a:lstStyle/>
          <a:p>
            <a:pPr algn="l"/>
            <a:r>
              <a:rPr lang="en-US" sz="1800" b="1" dirty="0" smtClean="0">
                <a:solidFill>
                  <a:schemeClr val="accent1"/>
                </a:solidFill>
                <a:latin typeface="Seravek"/>
                <a:cs typeface="Seravek"/>
              </a:rPr>
              <a:t>Pat Pannuto</a:t>
            </a:r>
          </a:p>
          <a:p>
            <a:pPr algn="l"/>
            <a:r>
              <a:rPr lang="en-US" sz="1800" dirty="0" smtClean="0">
                <a:solidFill>
                  <a:schemeClr val="accent1"/>
                </a:solidFill>
              </a:rPr>
              <a:t>In collaboration with Benjamin </a:t>
            </a:r>
            <a:r>
              <a:rPr lang="en-US" sz="1800" dirty="0" err="1" smtClean="0">
                <a:solidFill>
                  <a:schemeClr val="accent1"/>
                </a:solidFill>
              </a:rPr>
              <a:t>Kempke</a:t>
            </a:r>
            <a:r>
              <a:rPr lang="en-US" sz="1800" dirty="0" smtClean="0">
                <a:solidFill>
                  <a:schemeClr val="accent1"/>
                </a:solidFill>
              </a:rPr>
              <a:t>, Bradford Campbell,</a:t>
            </a:r>
          </a:p>
          <a:p>
            <a:pPr algn="l"/>
            <a:r>
              <a:rPr lang="en-US" sz="1800" dirty="0" smtClean="0">
                <a:solidFill>
                  <a:schemeClr val="accent1"/>
                </a:solidFill>
              </a:rPr>
              <a:t>Ye-Sheng </a:t>
            </a:r>
            <a:r>
              <a:rPr lang="en-US" sz="1800" dirty="0" err="1" smtClean="0">
                <a:solidFill>
                  <a:schemeClr val="accent1"/>
                </a:solidFill>
              </a:rPr>
              <a:t>Kuo</a:t>
            </a:r>
            <a:r>
              <a:rPr lang="en-US" sz="1800" dirty="0" smtClean="0">
                <a:solidFill>
                  <a:schemeClr val="accent1"/>
                </a:solidFill>
              </a:rPr>
              <a:t>, William Huang, Joshua Adkins, and </a:t>
            </a:r>
            <a:r>
              <a:rPr lang="en-US" sz="1800" dirty="0" err="1" smtClean="0">
                <a:solidFill>
                  <a:schemeClr val="accent1"/>
                </a:solidFill>
              </a:rPr>
              <a:t>Prabal</a:t>
            </a:r>
            <a:r>
              <a:rPr lang="en-US" sz="1800" dirty="0" smtClean="0">
                <a:solidFill>
                  <a:schemeClr val="accent1"/>
                </a:solidFill>
              </a:rPr>
              <a:t> </a:t>
            </a:r>
            <a:r>
              <a:rPr lang="en-US" sz="1800" dirty="0" err="1" smtClean="0">
                <a:solidFill>
                  <a:schemeClr val="accent1"/>
                </a:solidFill>
              </a:rPr>
              <a:t>Dutta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4044433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4"/>
                </a:solidFill>
                <a:latin typeface="Seravek "/>
                <a:cs typeface="Seravek "/>
              </a:rPr>
              <a:t>Student Summit on Mobility, Systems, and Networking</a:t>
            </a:r>
          </a:p>
          <a:p>
            <a:r>
              <a:rPr lang="en-US" sz="1400" dirty="0" smtClean="0">
                <a:solidFill>
                  <a:schemeClr val="accent4"/>
                </a:solidFill>
                <a:latin typeface="Seravek Light"/>
                <a:cs typeface="Seravek Light"/>
              </a:rPr>
              <a:t>February 1-2, 2016, Petaluma, California, USA</a:t>
            </a:r>
            <a:endParaRPr lang="en-US" sz="1400" dirty="0">
              <a:solidFill>
                <a:schemeClr val="accent4"/>
              </a:solidFill>
              <a:latin typeface="Seravek Light"/>
              <a:cs typeface="Seravek Light"/>
            </a:endParaRPr>
          </a:p>
        </p:txBody>
      </p:sp>
      <p:pic>
        <p:nvPicPr>
          <p:cNvPr id="6" name="Picture 5" descr="tritag_blue_1000x88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50" y="3362212"/>
            <a:ext cx="1820519" cy="1618442"/>
          </a:xfrm>
          <a:prstGeom prst="rect">
            <a:avLst/>
          </a:prstGeom>
        </p:spPr>
      </p:pic>
      <p:pic>
        <p:nvPicPr>
          <p:cNvPr id="8" name="Picture 7" descr="lab11_1000p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07194"/>
            <a:ext cx="867284" cy="845306"/>
          </a:xfrm>
          <a:prstGeom prst="rect">
            <a:avLst/>
          </a:prstGeom>
        </p:spPr>
      </p:pic>
      <p:pic>
        <p:nvPicPr>
          <p:cNvPr id="9" name="Picture 2" descr="C:\Users\David\Desktop\blockM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74011" y="107195"/>
            <a:ext cx="1215658" cy="84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3256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PolyPoint</a:t>
            </a:r>
            <a:r>
              <a:rPr lang="en-US" dirty="0"/>
              <a:t> </a:t>
            </a:r>
            <a:r>
              <a:rPr lang="en-US" dirty="0" smtClean="0"/>
              <a:t>Today: Providing localization as a drop-in, modular primitive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721255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>
                <a:latin typeface="Seravek"/>
                <a:cs typeface="Seravek"/>
              </a:rPr>
              <a:t>TriPoint</a:t>
            </a:r>
            <a:endParaRPr lang="en-US" b="1" dirty="0" smtClean="0">
              <a:latin typeface="Seravek"/>
              <a:cs typeface="Seravek"/>
            </a:endParaRPr>
          </a:p>
          <a:p>
            <a:r>
              <a:rPr lang="en-US" dirty="0" smtClean="0"/>
              <a:t>Drop-in localization module</a:t>
            </a:r>
          </a:p>
          <a:p>
            <a:r>
              <a:rPr lang="en-US" dirty="0" smtClean="0"/>
              <a:t>Towards “where-am-I” as an I</a:t>
            </a:r>
            <a:r>
              <a:rPr lang="en-US" baseline="30000" dirty="0" smtClean="0"/>
              <a:t>2</a:t>
            </a:r>
            <a:r>
              <a:rPr lang="en-US" dirty="0" smtClean="0"/>
              <a:t>C command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681835"/>
            <a:ext cx="548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Demo – </a:t>
            </a:r>
            <a:r>
              <a:rPr lang="en-US" sz="1200" b="1" dirty="0" err="1" smtClean="0"/>
              <a:t>PolyPoint</a:t>
            </a:r>
            <a:r>
              <a:rPr lang="en-US" sz="1200" b="1" dirty="0" smtClean="0"/>
              <a:t>: High-Precision Indoor Localization with UWB (SenSys’15)</a:t>
            </a:r>
          </a:p>
          <a:p>
            <a:r>
              <a:rPr lang="en-US" sz="1200" dirty="0" smtClean="0"/>
              <a:t>Benjamin </a:t>
            </a:r>
            <a:r>
              <a:rPr lang="en-US" sz="1200" dirty="0" err="1" smtClean="0"/>
              <a:t>Kempke</a:t>
            </a:r>
            <a:r>
              <a:rPr lang="en-US" sz="1200" dirty="0" smtClean="0"/>
              <a:t>, Pat Pannuto, Bradford Campbell, Joshua Adkins, and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endParaRPr lang="en-US" sz="1200" dirty="0"/>
          </a:p>
        </p:txBody>
      </p:sp>
      <p:pic>
        <p:nvPicPr>
          <p:cNvPr id="5" name="Picture 4" descr="tritag_blue_1000x889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17" y="1505756"/>
            <a:ext cx="2336146" cy="207683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825526" y="1200151"/>
            <a:ext cx="2721255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 Light"/>
                <a:ea typeface="+mn-ea"/>
                <a:cs typeface="Seravek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err="1" smtClean="0">
                <a:latin typeface="Seravek"/>
                <a:cs typeface="Seravek"/>
              </a:rPr>
              <a:t>TriTag</a:t>
            </a:r>
            <a:endParaRPr lang="en-US" b="1" dirty="0" smtClean="0">
              <a:latin typeface="Seravek"/>
              <a:cs typeface="Seravek"/>
            </a:endParaRPr>
          </a:p>
          <a:p>
            <a:r>
              <a:rPr lang="en-US" dirty="0" smtClean="0"/>
              <a:t>Carrier board</a:t>
            </a:r>
          </a:p>
          <a:p>
            <a:r>
              <a:rPr lang="en-US" dirty="0" smtClean="0"/>
              <a:t>Adds BLE for offloading position information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1700000">
            <a:off x="1847284" y="1771233"/>
            <a:ext cx="2510381" cy="14006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700000">
            <a:off x="4874581" y="1569075"/>
            <a:ext cx="949663" cy="15102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11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20 years into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Today’s digital things have a few fundamental primitives</a:t>
            </a:r>
          </a:p>
          <a:p>
            <a:pPr lvl="1"/>
            <a:r>
              <a:rPr lang="en-US" dirty="0" smtClean="0"/>
              <a:t>“Sense of Self”</a:t>
            </a:r>
          </a:p>
          <a:p>
            <a:pPr lvl="1"/>
            <a:r>
              <a:rPr lang="en-US" dirty="0" smtClean="0"/>
              <a:t>“Sense of Time”</a:t>
            </a:r>
          </a:p>
          <a:p>
            <a:r>
              <a:rPr lang="en-US" dirty="0" smtClean="0"/>
              <a:t>Tomorrow’s things will include a “Sense of where”</a:t>
            </a:r>
          </a:p>
          <a:p>
            <a:r>
              <a:rPr lang="en-US" dirty="0" smtClean="0"/>
              <a:t>The long tail is full of interesting research</a:t>
            </a:r>
          </a:p>
          <a:p>
            <a:pPr lvl="1"/>
            <a:r>
              <a:rPr lang="en-US" dirty="0" smtClean="0"/>
              <a:t>There are devices for whom a sense of time is difficult today</a:t>
            </a:r>
          </a:p>
          <a:p>
            <a:pPr lvl="1"/>
            <a:r>
              <a:rPr lang="en-US" dirty="0" smtClean="0"/>
              <a:t>There will be those for whom location is difficult tomorrow</a:t>
            </a:r>
          </a:p>
          <a:p>
            <a:pPr lvl="1"/>
            <a:r>
              <a:rPr lang="en-US" dirty="0" smtClean="0"/>
              <a:t>Drives a lot of unique an novel systems and technology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89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http://lab11.eecs.umich.edu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http://github.com/lab11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lab11/</a:t>
            </a:r>
            <a:r>
              <a:rPr lang="en-US" dirty="0" err="1" smtClean="0"/>
              <a:t>vlc</a:t>
            </a:r>
            <a:r>
              <a:rPr lang="en-US" dirty="0" smtClean="0"/>
              <a:t>-localization [</a:t>
            </a:r>
            <a:r>
              <a:rPr lang="en-US" dirty="0" err="1" smtClean="0"/>
              <a:t>luxapose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lab11/</a:t>
            </a:r>
            <a:r>
              <a:rPr lang="en-US" dirty="0" err="1" smtClean="0"/>
              <a:t>opo</a:t>
            </a:r>
            <a:endParaRPr lang="en-US" dirty="0" smtClean="0"/>
          </a:p>
          <a:p>
            <a:pPr lvl="1"/>
            <a:r>
              <a:rPr lang="en-US" dirty="0" smtClean="0"/>
              <a:t>lab11/fast-square [harmonium]</a:t>
            </a:r>
          </a:p>
          <a:p>
            <a:pPr lvl="1"/>
            <a:r>
              <a:rPr lang="en-US" dirty="0" smtClean="0"/>
              <a:t>lab11/</a:t>
            </a:r>
            <a:r>
              <a:rPr lang="en-US" dirty="0" err="1" smtClean="0"/>
              <a:t>polypoint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http://patpannuto.com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lab11_1000px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0" y="107195"/>
            <a:ext cx="867284" cy="845306"/>
          </a:xfrm>
          <a:prstGeom prst="rect">
            <a:avLst/>
          </a:prstGeom>
        </p:spPr>
      </p:pic>
      <p:pic>
        <p:nvPicPr>
          <p:cNvPr id="5" name="Picture 2" descr="C:\Users\David\Desktop\blockM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74011" y="107195"/>
            <a:ext cx="1215658" cy="84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opo_circula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691" y="3187993"/>
            <a:ext cx="1234743" cy="1180429"/>
          </a:xfrm>
          <a:prstGeom prst="rect">
            <a:avLst/>
          </a:prstGeom>
        </p:spPr>
      </p:pic>
      <p:pic>
        <p:nvPicPr>
          <p:cNvPr id="8" name="Picture 7" descr="tritag_blue_1000x889.jpg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298" y="1538549"/>
            <a:ext cx="1388526" cy="12344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730" b="94391" l="8600" r="9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23" y="3600450"/>
            <a:ext cx="1861340" cy="15430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45923" y="2155750"/>
            <a:ext cx="911222" cy="917572"/>
            <a:chOff x="6082522" y="2620964"/>
            <a:chExt cx="911222" cy="917572"/>
          </a:xfrm>
        </p:grpSpPr>
        <p:pic>
          <p:nvPicPr>
            <p:cNvPr id="11" name="Picture 10" descr="aoa_rolling_shutter_example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522" y="2620964"/>
              <a:ext cx="458786" cy="458786"/>
            </a:xfrm>
            <a:prstGeom prst="rect">
              <a:avLst/>
            </a:prstGeom>
          </p:spPr>
        </p:pic>
        <p:pic>
          <p:nvPicPr>
            <p:cNvPr id="12" name="Picture 11" descr="aoa_rolling_shutter_example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522" y="3079750"/>
              <a:ext cx="458786" cy="458786"/>
            </a:xfrm>
            <a:prstGeom prst="rect">
              <a:avLst/>
            </a:prstGeom>
          </p:spPr>
        </p:pic>
        <p:pic>
          <p:nvPicPr>
            <p:cNvPr id="13" name="Picture 12" descr="aoa_rolling_shutter_example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958" y="2620964"/>
              <a:ext cx="458786" cy="458786"/>
            </a:xfrm>
            <a:prstGeom prst="rect">
              <a:avLst/>
            </a:prstGeom>
          </p:spPr>
        </p:pic>
        <p:pic>
          <p:nvPicPr>
            <p:cNvPr id="14" name="Picture 13" descr="aoa_rolling_shutter_example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958" y="3079750"/>
              <a:ext cx="458786" cy="458786"/>
            </a:xfrm>
            <a:prstGeom prst="rect">
              <a:avLst/>
            </a:prstGeom>
          </p:spPr>
        </p:pic>
      </p:grpSp>
      <p:pic>
        <p:nvPicPr>
          <p:cNvPr id="15" name="Picture 14" descr="IMG_6757_wb-1000px.JP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622" b="9220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50" y="2614536"/>
            <a:ext cx="2022662" cy="1349116"/>
          </a:xfrm>
          <a:prstGeom prst="rect">
            <a:avLst/>
          </a:prstGeom>
        </p:spPr>
      </p:pic>
      <p:pic>
        <p:nvPicPr>
          <p:cNvPr id="6" name="Picture 5" descr="orientation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58" y="1185072"/>
            <a:ext cx="1834372" cy="1194110"/>
          </a:xfrm>
          <a:prstGeom prst="rect">
            <a:avLst/>
          </a:prstGeom>
        </p:spPr>
      </p:pic>
      <p:pic>
        <p:nvPicPr>
          <p:cNvPr id="16" name="Picture 15" descr="tag_realization.jpg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51" t="18227" r="12088" b="6954"/>
          <a:stretch/>
        </p:blipFill>
        <p:spPr>
          <a:xfrm>
            <a:off x="4549246" y="3895160"/>
            <a:ext cx="1510925" cy="94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821" y="1442167"/>
            <a:ext cx="1170315" cy="1146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Localization technology is on the cusp of a new revolution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125471" cy="348191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Reliable sea-faring invited the “Age of Discovery”</a:t>
            </a:r>
          </a:p>
          <a:p>
            <a:r>
              <a:rPr lang="en-US" dirty="0" smtClean="0"/>
              <a:t>GPS built and reinvented industries</a:t>
            </a:r>
            <a:endParaRPr lang="en-US" dirty="0"/>
          </a:p>
          <a:p>
            <a:r>
              <a:rPr lang="en-US" dirty="0" smtClean="0"/>
              <a:t>Digitization of information ushered in the “Information Age”</a:t>
            </a:r>
          </a:p>
          <a:p>
            <a:pPr lvl="1"/>
            <a:r>
              <a:rPr lang="en-US" dirty="0" smtClean="0"/>
              <a:t>Search </a:t>
            </a:r>
            <a:r>
              <a:rPr lang="en-US" dirty="0" err="1" smtClean="0"/>
              <a:t>vs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In the next 20 years, ubiquitous localization is nigh</a:t>
            </a:r>
          </a:p>
          <a:p>
            <a:pPr lvl="1"/>
            <a:r>
              <a:rPr lang="en-US" dirty="0" smtClean="0"/>
              <a:t>Search </a:t>
            </a:r>
            <a:r>
              <a:rPr lang="en-US" dirty="0" err="1" smtClean="0"/>
              <a:t>vs</a:t>
            </a:r>
            <a:r>
              <a:rPr lang="en-US" dirty="0" smtClean="0"/>
              <a:t> File of </a:t>
            </a:r>
            <a:r>
              <a:rPr lang="en-US" i="1" dirty="0" smtClean="0"/>
              <a:t>physical things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033" y="794053"/>
            <a:ext cx="1256440" cy="12962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671" y="2347058"/>
            <a:ext cx="2807465" cy="22205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535" y="2995935"/>
            <a:ext cx="3257965" cy="1571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693" y="3891086"/>
            <a:ext cx="1905375" cy="125241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608" y="3486441"/>
            <a:ext cx="2646003" cy="16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orient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9" y="2760637"/>
            <a:ext cx="1834372" cy="11941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9" y="4157515"/>
            <a:ext cx="1234024" cy="985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Localization technology is on the cusp of a new revolution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343149"/>
          </a:xfrm>
        </p:spPr>
        <p:txBody>
          <a:bodyPr/>
          <a:lstStyle/>
          <a:p>
            <a:r>
              <a:rPr lang="en-US" dirty="0" smtClean="0"/>
              <a:t>Reliable sea-faring invited the “Age of Discovery”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550" y="2197474"/>
            <a:ext cx="1766084" cy="1730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689100"/>
            <a:ext cx="1692649" cy="17462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41550" y="1689101"/>
            <a:ext cx="4686300" cy="2343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 Light"/>
                <a:ea typeface="+mn-ea"/>
                <a:cs typeface="Seravek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That we “solved” in the 1970s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248150" y="2191124"/>
            <a:ext cx="4330700" cy="2343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 Light"/>
                <a:ea typeface="+mn-ea"/>
                <a:cs typeface="Seravek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That we are still solving today</a:t>
            </a:r>
            <a:endParaRPr lang="en-US" dirty="0"/>
          </a:p>
        </p:txBody>
      </p:sp>
      <p:pic>
        <p:nvPicPr>
          <p:cNvPr id="11" name="Picture 10" descr="opo_circula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90" y="3928236"/>
            <a:ext cx="1234743" cy="1180429"/>
          </a:xfrm>
          <a:prstGeom prst="rect">
            <a:avLst/>
          </a:prstGeom>
        </p:spPr>
      </p:pic>
      <p:pic>
        <p:nvPicPr>
          <p:cNvPr id="12" name="Picture 11" descr="tritag_blue_1000x889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24" y="2712885"/>
            <a:ext cx="1388526" cy="1234401"/>
          </a:xfrm>
          <a:prstGeom prst="rect">
            <a:avLst/>
          </a:prstGeom>
        </p:spPr>
      </p:pic>
      <p:pic>
        <p:nvPicPr>
          <p:cNvPr id="15" name="Picture 14" descr="tag_realization.jpg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51" t="18227" r="12088" b="6954"/>
          <a:stretch/>
        </p:blipFill>
        <p:spPr>
          <a:xfrm>
            <a:off x="3899274" y="4196976"/>
            <a:ext cx="1510925" cy="9465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730" b="94391" l="8600" r="9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600" y="3543300"/>
            <a:ext cx="1861340" cy="154305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33878" y="2766960"/>
            <a:ext cx="911222" cy="917572"/>
            <a:chOff x="6082522" y="2620964"/>
            <a:chExt cx="911222" cy="917572"/>
          </a:xfrm>
        </p:grpSpPr>
        <p:pic>
          <p:nvPicPr>
            <p:cNvPr id="19" name="Picture 18" descr="aoa_rolling_shutter_example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522" y="2620964"/>
              <a:ext cx="458786" cy="458786"/>
            </a:xfrm>
            <a:prstGeom prst="rect">
              <a:avLst/>
            </a:prstGeom>
          </p:spPr>
        </p:pic>
        <p:pic>
          <p:nvPicPr>
            <p:cNvPr id="20" name="Picture 19" descr="aoa_rolling_shutter_example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522" y="3079750"/>
              <a:ext cx="458786" cy="458786"/>
            </a:xfrm>
            <a:prstGeom prst="rect">
              <a:avLst/>
            </a:prstGeom>
          </p:spPr>
        </p:pic>
        <p:pic>
          <p:nvPicPr>
            <p:cNvPr id="21" name="Picture 20" descr="aoa_rolling_shutter_example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958" y="2620964"/>
              <a:ext cx="458786" cy="458786"/>
            </a:xfrm>
            <a:prstGeom prst="rect">
              <a:avLst/>
            </a:prstGeom>
          </p:spPr>
        </p:pic>
        <p:pic>
          <p:nvPicPr>
            <p:cNvPr id="22" name="Picture 21" descr="aoa_rolling_shutter_example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958" y="3079750"/>
              <a:ext cx="458786" cy="458786"/>
            </a:xfrm>
            <a:prstGeom prst="rect">
              <a:avLst/>
            </a:prstGeom>
          </p:spPr>
        </p:pic>
      </p:grpSp>
      <p:pic>
        <p:nvPicPr>
          <p:cNvPr id="13" name="Picture 12" descr="IMG_6757_wb-1000px.JP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622" b="9220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3357692"/>
            <a:ext cx="2022662" cy="13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16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Localization technologies present an immense tradeoff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569014" cy="3394472"/>
          </a:xfrm>
        </p:spPr>
        <p:txBody>
          <a:bodyPr/>
          <a:lstStyle/>
          <a:p>
            <a:r>
              <a:rPr lang="en-US" dirty="0" smtClean="0"/>
              <a:t>Here are 12 dimensions</a:t>
            </a:r>
          </a:p>
          <a:p>
            <a:pPr lvl="1"/>
            <a:r>
              <a:rPr lang="en-US" dirty="0" smtClean="0"/>
              <a:t>Covering 9 technologies</a:t>
            </a:r>
          </a:p>
          <a:p>
            <a:pPr lvl="2"/>
            <a:r>
              <a:rPr lang="en-US" dirty="0" smtClean="0"/>
              <a:t>Each have several implementations</a:t>
            </a:r>
          </a:p>
          <a:p>
            <a:r>
              <a:rPr lang="en-US" dirty="0" smtClean="0"/>
              <a:t>Is there a universal “right answer”?</a:t>
            </a:r>
            <a:endParaRPr lang="en-US" dirty="0"/>
          </a:p>
        </p:txBody>
      </p:sp>
      <p:pic>
        <p:nvPicPr>
          <p:cNvPr id="4" name="Picture 3" descr="Screen Shot 2016-01-31 at 16.01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14" y="1200150"/>
            <a:ext cx="4876486" cy="38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0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681835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Luxapose: Indoor Positioning with Mobile Phones and Visible Light (MobiCom’14)</a:t>
            </a:r>
          </a:p>
          <a:p>
            <a:r>
              <a:rPr lang="en-US" sz="1200" dirty="0" smtClean="0"/>
              <a:t>Ye-Sheng </a:t>
            </a:r>
            <a:r>
              <a:rPr lang="en-US" sz="1200" dirty="0" err="1" smtClean="0"/>
              <a:t>Kuo</a:t>
            </a:r>
            <a:r>
              <a:rPr lang="en-US" sz="1200" dirty="0" smtClean="0"/>
              <a:t>, Pat Pannuto, </a:t>
            </a:r>
            <a:r>
              <a:rPr lang="en-US" sz="1200" dirty="0" err="1" smtClean="0"/>
              <a:t>Ko</a:t>
            </a:r>
            <a:r>
              <a:rPr lang="en-US" sz="1200" dirty="0" smtClean="0"/>
              <a:t>-Jen Hsiao, and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endParaRPr lang="en-US" sz="1200" dirty="0"/>
          </a:p>
        </p:txBody>
      </p:sp>
      <p:pic>
        <p:nvPicPr>
          <p:cNvPr id="6" name="Luxapose-trai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200150"/>
            <a:ext cx="6034087" cy="3394075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Luxapose: Astral navigation with smart phones and smart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5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00"/>
    </mc:Choice>
    <mc:Fallback>
      <p:transition xmlns:p14="http://schemas.microsoft.com/office/powerpoint/2010/main" spd="slow" advTm="37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Luxapose enables high-fidelity indoor localization with impending infrastructure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681835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Luxapose: Indoor Positioning with Mobile Phones and Visible Light (MobiCom’14)</a:t>
            </a:r>
          </a:p>
          <a:p>
            <a:r>
              <a:rPr lang="en-US" sz="1200" dirty="0" smtClean="0"/>
              <a:t>Ye-Sheng </a:t>
            </a:r>
            <a:r>
              <a:rPr lang="en-US" sz="1200" dirty="0" err="1" smtClean="0"/>
              <a:t>Kuo</a:t>
            </a:r>
            <a:r>
              <a:rPr lang="en-US" sz="1200" dirty="0" smtClean="0"/>
              <a:t>, Pat Pannuto, </a:t>
            </a:r>
            <a:r>
              <a:rPr lang="en-US" sz="1200" dirty="0" err="1" smtClean="0"/>
              <a:t>Ko</a:t>
            </a:r>
            <a:r>
              <a:rPr lang="en-US" sz="1200" dirty="0" smtClean="0"/>
              <a:t>-Jen Hsiao, and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endParaRPr lang="en-US" sz="1200" dirty="0"/>
          </a:p>
        </p:txBody>
      </p:sp>
      <p:pic>
        <p:nvPicPr>
          <p:cNvPr id="7" name="Picture 6" descr="train_trace_speed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0" y="1135376"/>
            <a:ext cx="3746620" cy="3424165"/>
          </a:xfrm>
          <a:prstGeom prst="rect">
            <a:avLst/>
          </a:prstGeom>
        </p:spPr>
      </p:pic>
      <p:pic>
        <p:nvPicPr>
          <p:cNvPr id="8" name="Picture 7" descr="location_CDF_246_5T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300" y="3658929"/>
            <a:ext cx="645244" cy="627321"/>
          </a:xfrm>
          <a:prstGeom prst="rect">
            <a:avLst/>
          </a:prstGeom>
        </p:spPr>
      </p:pic>
      <p:pic>
        <p:nvPicPr>
          <p:cNvPr id="9" name="Picture 8" descr="aoa_auto_exposu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67" y="1199531"/>
            <a:ext cx="1664208" cy="1664208"/>
          </a:xfrm>
          <a:prstGeom prst="rect">
            <a:avLst/>
          </a:prstGeom>
        </p:spPr>
      </p:pic>
      <p:pic>
        <p:nvPicPr>
          <p:cNvPr id="10" name="Picture 9" descr="aoa_rolling_shutter_examp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67" y="2922377"/>
            <a:ext cx="1664208" cy="1664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5667" y="1193181"/>
            <a:ext cx="1682341" cy="307777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4"/>
                </a:solidFill>
                <a:latin typeface="Seravek"/>
                <a:cs typeface="Seravek"/>
              </a:rPr>
              <a:t>Human Perception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37534" y="2915519"/>
            <a:ext cx="1716990" cy="307777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4"/>
                </a:solidFill>
                <a:latin typeface="Seravek"/>
                <a:cs typeface="Seravek"/>
              </a:rPr>
              <a:t>Camera Perception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918200" y="1200151"/>
            <a:ext cx="2914650" cy="3394472"/>
          </a:xfrm>
        </p:spPr>
        <p:txBody>
          <a:bodyPr/>
          <a:lstStyle/>
          <a:p>
            <a:r>
              <a:rPr lang="en-US" dirty="0" smtClean="0"/>
              <a:t>Decimeter-level accuracy</a:t>
            </a:r>
          </a:p>
          <a:p>
            <a:r>
              <a:rPr lang="en-US" dirty="0" smtClean="0"/>
              <a:t>Unmodified smartphones</a:t>
            </a:r>
          </a:p>
          <a:p>
            <a:r>
              <a:rPr lang="en-US" dirty="0" smtClean="0"/>
              <a:t>Trivially modified LED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04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Human Interaction Tracking</a:t>
            </a:r>
          </a:p>
          <a:p>
            <a:r>
              <a:rPr lang="en-US" dirty="0" smtClean="0"/>
              <a:t>Key Tradeoffs</a:t>
            </a:r>
          </a:p>
          <a:p>
            <a:pPr lvl="1"/>
            <a:r>
              <a:rPr lang="en-US" dirty="0" smtClean="0"/>
              <a:t>Ranging Accuracy</a:t>
            </a:r>
          </a:p>
          <a:p>
            <a:pPr lvl="1"/>
            <a:r>
              <a:rPr lang="en-US" dirty="0" smtClean="0"/>
              <a:t>Duration Accuracy</a:t>
            </a:r>
          </a:p>
          <a:p>
            <a:pPr lvl="1"/>
            <a:r>
              <a:rPr lang="en-US" dirty="0" smtClean="0"/>
              <a:t>Usability</a:t>
            </a:r>
          </a:p>
          <a:p>
            <a:r>
              <a:rPr lang="en-US" dirty="0" smtClean="0"/>
              <a:t>Opo</a:t>
            </a:r>
          </a:p>
          <a:p>
            <a:pPr lvl="1"/>
            <a:r>
              <a:rPr lang="en-US" dirty="0" smtClean="0"/>
              <a:t>5 cm accuracy, 2 s minimum interaction, 93 hour battery life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694835"/>
            <a:ext cx="5901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Opo: A Wearable Sensor for Capturing High-Fidelity Face-to-Face Interactions (</a:t>
            </a:r>
            <a:r>
              <a:rPr lang="en-US" sz="1200" b="1" dirty="0" err="1" smtClean="0"/>
              <a:t>SenSys</a:t>
            </a:r>
            <a:r>
              <a:rPr lang="en-US" sz="1200" b="1" dirty="0" smtClean="0"/>
              <a:t> ‘14)</a:t>
            </a:r>
          </a:p>
          <a:p>
            <a:r>
              <a:rPr lang="en-US" sz="1200" dirty="0" smtClean="0"/>
              <a:t>William Huang, Ye-Sheng </a:t>
            </a:r>
            <a:r>
              <a:rPr lang="en-US" sz="1200" dirty="0" err="1" smtClean="0"/>
              <a:t>Kuo</a:t>
            </a:r>
            <a:r>
              <a:rPr lang="en-US" sz="1200" dirty="0" smtClean="0"/>
              <a:t>, Pat Pannuto, and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endParaRPr lang="en-US" sz="1200" dirty="0" smtClean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Opo: Forgoing </a:t>
            </a:r>
            <a:r>
              <a:rPr lang="en-US" i="1" dirty="0" smtClean="0"/>
              <a:t>absolute</a:t>
            </a:r>
            <a:r>
              <a:rPr lang="en-US" dirty="0" smtClean="0"/>
              <a:t> location for high fidelity </a:t>
            </a:r>
            <a:r>
              <a:rPr lang="en-US" i="1" dirty="0" smtClean="0"/>
              <a:t>relative</a:t>
            </a:r>
            <a:r>
              <a:rPr lang="en-US" dirty="0" smtClean="0"/>
              <a:t> location</a:t>
            </a:r>
            <a:endParaRPr lang="en-US" dirty="0"/>
          </a:p>
        </p:txBody>
      </p:sp>
      <p:pic>
        <p:nvPicPr>
          <p:cNvPr id="19" name="Picture 18" descr="opo_circul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289" y="1686801"/>
            <a:ext cx="1234743" cy="1180429"/>
          </a:xfrm>
          <a:prstGeom prst="rect">
            <a:avLst/>
          </a:prstGeom>
        </p:spPr>
      </p:pic>
      <p:pic>
        <p:nvPicPr>
          <p:cNvPr id="20" name="Picture 19" descr="bp_multiplo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708" y="5156500"/>
            <a:ext cx="2911202" cy="2105123"/>
          </a:xfrm>
          <a:prstGeom prst="rect">
            <a:avLst/>
          </a:prstGeom>
        </p:spPr>
      </p:pic>
      <p:pic>
        <p:nvPicPr>
          <p:cNvPr id="21" name="Picture 20" descr="node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04" y="1063229"/>
            <a:ext cx="3470529" cy="242937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 bwMode="auto">
          <a:xfrm>
            <a:off x="1963387" y="5665842"/>
            <a:ext cx="285412" cy="1963601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Curved Connector 22"/>
          <p:cNvCxnSpPr>
            <a:stCxn id="22" idx="0"/>
          </p:cNvCxnSpPr>
          <p:nvPr/>
        </p:nvCxnSpPr>
        <p:spPr bwMode="auto">
          <a:xfrm rot="16200000" flipH="1">
            <a:off x="2209320" y="5562615"/>
            <a:ext cx="865158" cy="1071613"/>
          </a:xfrm>
          <a:prstGeom prst="curvedConnector4">
            <a:avLst>
              <a:gd name="adj1" fmla="val -26423"/>
              <a:gd name="adj2" fmla="val 566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" name="Picture 4" descr="outlining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061" y="1333386"/>
            <a:ext cx="3109384" cy="2320291"/>
          </a:xfrm>
          <a:prstGeom prst="rect">
            <a:avLst/>
          </a:prstGeom>
        </p:spPr>
      </p:pic>
      <p:pic>
        <p:nvPicPr>
          <p:cNvPr id="24" name="Picture 23" descr="opo_circul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190" y="3928236"/>
            <a:ext cx="1234743" cy="1180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973" y="822625"/>
            <a:ext cx="3301027" cy="29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06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278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Harmonium: Enabling high-speed, high-fidelity tracking of fast-moving objects with UWB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497169"/>
            <a:ext cx="6301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Harmonia</a:t>
            </a:r>
            <a:r>
              <a:rPr lang="en-US" sz="1200" b="1" dirty="0" smtClean="0"/>
              <a:t>: Wideband Spreading for Accurate Indoor RF Localization (HotWireless’14)</a:t>
            </a:r>
          </a:p>
          <a:p>
            <a:r>
              <a:rPr lang="en-US" sz="1200" b="1" dirty="0" smtClean="0"/>
              <a:t>Harmonium: Asymmetric, Active UWB for High-Quality Indoor Localization (To Appear: IPSN’16)</a:t>
            </a:r>
          </a:p>
          <a:p>
            <a:r>
              <a:rPr lang="en-US" sz="1200" dirty="0" smtClean="0"/>
              <a:t>Benjamin </a:t>
            </a:r>
            <a:r>
              <a:rPr lang="en-US" sz="1200" dirty="0" err="1" smtClean="0"/>
              <a:t>Kempke</a:t>
            </a:r>
            <a:r>
              <a:rPr lang="en-US" sz="1200" dirty="0" smtClean="0"/>
              <a:t>, Pat Pannuto, and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endParaRPr lang="en-US" sz="1200" dirty="0" smtClean="0"/>
          </a:p>
        </p:txBody>
      </p:sp>
      <p:pic>
        <p:nvPicPr>
          <p:cNvPr id="6" name="Harmonium Flight Test %23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650" y="1097184"/>
            <a:ext cx="5854700" cy="3394075"/>
          </a:xfrm>
        </p:spPr>
      </p:pic>
      <p:sp>
        <p:nvSpPr>
          <p:cNvPr id="7" name="Oval 6"/>
          <p:cNvSpPr/>
          <p:nvPr/>
        </p:nvSpPr>
        <p:spPr>
          <a:xfrm>
            <a:off x="4083668" y="3657600"/>
            <a:ext cx="558800" cy="558800"/>
          </a:xfrm>
          <a:prstGeom prst="ellipse">
            <a:avLst/>
          </a:prstGeom>
          <a:noFill/>
          <a:ln w="76200" cmpd="tri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0" y="1062832"/>
            <a:ext cx="2813050" cy="33944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 Light"/>
                <a:ea typeface="+mn-ea"/>
                <a:cs typeface="Seravek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eravek"/>
                <a:cs typeface="Seravek"/>
              </a:rPr>
              <a:t>Tag weighs </a:t>
            </a:r>
            <a:r>
              <a:rPr lang="en-US" b="1" dirty="0" smtClean="0">
                <a:latin typeface="Seravek"/>
                <a:cs typeface="Seravek"/>
              </a:rPr>
              <a:t>3g </a:t>
            </a:r>
            <a:r>
              <a:rPr lang="en-US" dirty="0" smtClean="0">
                <a:latin typeface="Seravek"/>
                <a:cs typeface="Seravek"/>
              </a:rPr>
              <a:t>and costs </a:t>
            </a:r>
            <a:r>
              <a:rPr lang="en-US" b="1" dirty="0" smtClean="0">
                <a:latin typeface="Seravek"/>
                <a:cs typeface="Seravek"/>
              </a:rPr>
              <a:t>~$4.50</a:t>
            </a:r>
          </a:p>
          <a:p>
            <a:r>
              <a:rPr lang="en-US" dirty="0" smtClean="0">
                <a:latin typeface="Seravek"/>
                <a:cs typeface="Seravek"/>
              </a:rPr>
              <a:t>Draws </a:t>
            </a:r>
            <a:r>
              <a:rPr lang="en-US" b="1" dirty="0" smtClean="0">
                <a:latin typeface="Seravek"/>
                <a:cs typeface="Seravek"/>
              </a:rPr>
              <a:t>75mW </a:t>
            </a:r>
            <a:r>
              <a:rPr lang="en-US" dirty="0" smtClean="0">
                <a:latin typeface="Seravek"/>
                <a:cs typeface="Seravek"/>
              </a:rPr>
              <a:t>transmitting, </a:t>
            </a:r>
            <a:r>
              <a:rPr lang="en-US" b="1" dirty="0" smtClean="0">
                <a:latin typeface="Seravek"/>
                <a:cs typeface="Seravek"/>
              </a:rPr>
              <a:t>3.9mJ / fix</a:t>
            </a:r>
          </a:p>
          <a:p>
            <a:r>
              <a:rPr lang="en-US" b="1" dirty="0" smtClean="0">
                <a:latin typeface="Seravek"/>
                <a:cs typeface="Seravek"/>
              </a:rPr>
              <a:t>14cm median </a:t>
            </a:r>
            <a:r>
              <a:rPr lang="en-US" dirty="0" smtClean="0">
                <a:latin typeface="Seravek"/>
                <a:cs typeface="Seravek"/>
              </a:rPr>
              <a:t>31cm 90%ile</a:t>
            </a:r>
          </a:p>
          <a:p>
            <a:r>
              <a:rPr lang="en-US" dirty="0" smtClean="0">
                <a:latin typeface="Seravek"/>
                <a:cs typeface="Seravek"/>
              </a:rPr>
              <a:t>Key tradeoff is </a:t>
            </a:r>
            <a:r>
              <a:rPr lang="en-US" b="1" dirty="0" smtClean="0">
                <a:latin typeface="Seravek"/>
                <a:cs typeface="Seravek"/>
              </a:rPr>
              <a:t>asymmetry </a:t>
            </a:r>
            <a:endParaRPr lang="en-US" dirty="0">
              <a:latin typeface="Seravek"/>
              <a:cs typeface="Seravek"/>
            </a:endParaRPr>
          </a:p>
        </p:txBody>
      </p:sp>
      <p:sp>
        <p:nvSpPr>
          <p:cNvPr id="10" name="Right Arrow 9"/>
          <p:cNvSpPr/>
          <p:nvPr/>
        </p:nvSpPr>
        <p:spPr>
          <a:xfrm rot="2700000">
            <a:off x="2755224" y="2867104"/>
            <a:ext cx="1536700" cy="496494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3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18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93827E-6 L -0.16736 -4.93827E-6 " pathEditMode="relative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PolyPoint</a:t>
            </a:r>
            <a:r>
              <a:rPr lang="en-US" dirty="0" smtClean="0"/>
              <a:t> is a low-cost, high-fidelity indoor localization 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675773"/>
            <a:ext cx="589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PolyPoint</a:t>
            </a:r>
            <a:r>
              <a:rPr lang="en-US" sz="1200" b="1" dirty="0" smtClean="0"/>
              <a:t>: Guiding Indoor </a:t>
            </a:r>
            <a:r>
              <a:rPr lang="en-US" sz="1200" b="1" dirty="0" err="1" smtClean="0"/>
              <a:t>Quadrotors</a:t>
            </a:r>
            <a:r>
              <a:rPr lang="en-US" sz="1200" b="1" dirty="0" smtClean="0"/>
              <a:t> with Ultra-Wideband Localization (HotWireless’15)</a:t>
            </a:r>
          </a:p>
          <a:p>
            <a:r>
              <a:rPr lang="en-US" sz="1200" dirty="0" smtClean="0"/>
              <a:t>Benjamin </a:t>
            </a:r>
            <a:r>
              <a:rPr lang="en-US" sz="1200" dirty="0" err="1" smtClean="0"/>
              <a:t>Kempke</a:t>
            </a:r>
            <a:r>
              <a:rPr lang="en-US" sz="1200" dirty="0" smtClean="0"/>
              <a:t>, Pat Pannuto, and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07"/>
          <a:stretch/>
        </p:blipFill>
        <p:spPr>
          <a:xfrm>
            <a:off x="4305717" y="1501083"/>
            <a:ext cx="4312785" cy="15573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81939" y="2039762"/>
            <a:ext cx="4528991" cy="1512046"/>
          </a:xfrm>
          <a:prstGeom prst="rect">
            <a:avLst/>
          </a:prstGeom>
          <a:solidFill>
            <a:schemeClr val="lt1">
              <a:alpha val="7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"/>
          <a:stretch/>
        </p:blipFill>
        <p:spPr>
          <a:xfrm>
            <a:off x="4862763" y="2039762"/>
            <a:ext cx="4323141" cy="15120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high-accuracy, </a:t>
            </a:r>
            <a:r>
              <a:rPr lang="en-US" i="1" dirty="0" smtClean="0"/>
              <a:t>stateless </a:t>
            </a:r>
            <a:r>
              <a:rPr lang="en-US" dirty="0" smtClean="0"/>
              <a:t>RF localization system</a:t>
            </a:r>
          </a:p>
          <a:p>
            <a:pPr lvl="1"/>
            <a:r>
              <a:rPr lang="en-US" dirty="0" smtClean="0"/>
              <a:t>Fixed, known-location anchors</a:t>
            </a:r>
          </a:p>
          <a:p>
            <a:pPr lvl="1"/>
            <a:r>
              <a:rPr lang="en-US" dirty="0" smtClean="0"/>
              <a:t>Tags range to each anchor</a:t>
            </a:r>
          </a:p>
          <a:p>
            <a:r>
              <a:rPr lang="en-US" dirty="0" smtClean="0"/>
              <a:t>Key to accuracy is </a:t>
            </a:r>
            <a:r>
              <a:rPr lang="en-US" i="1" dirty="0" smtClean="0"/>
              <a:t>diversity</a:t>
            </a:r>
          </a:p>
          <a:p>
            <a:pPr lvl="1"/>
            <a:r>
              <a:rPr lang="en-US" dirty="0" smtClean="0"/>
              <a:t>Frequency</a:t>
            </a:r>
          </a:p>
          <a:p>
            <a:pPr lvl="1"/>
            <a:r>
              <a:rPr lang="en-US" dirty="0" smtClean="0"/>
              <a:t>Spatial</a:t>
            </a:r>
          </a:p>
          <a:p>
            <a:pPr lvl="1"/>
            <a:r>
              <a:rPr lang="en-US" dirty="0" smtClean="0"/>
              <a:t>Polarization</a:t>
            </a:r>
          </a:p>
          <a:p>
            <a:r>
              <a:rPr lang="en-US" dirty="0" smtClean="0"/>
              <a:t>2015 Microsoft Indoor Localization Competition</a:t>
            </a:r>
          </a:p>
          <a:p>
            <a:pPr lvl="1"/>
            <a:r>
              <a:rPr lang="en-US" dirty="0" smtClean="0"/>
              <a:t>Best-in-class 2D </a:t>
            </a:r>
            <a:r>
              <a:rPr lang="en-US" i="1" dirty="0" smtClean="0"/>
              <a:t>median </a:t>
            </a:r>
            <a:r>
              <a:rPr lang="en-US" dirty="0" smtClean="0"/>
              <a:t>accuracy (9cm)</a:t>
            </a:r>
          </a:p>
          <a:p>
            <a:pPr lvl="1"/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Place 2D </a:t>
            </a:r>
            <a:r>
              <a:rPr lang="en-US" i="1" dirty="0" smtClean="0"/>
              <a:t>average</a:t>
            </a:r>
            <a:r>
              <a:rPr lang="en-US" dirty="0" smtClean="0"/>
              <a:t> accuracy (60cm)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7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754</Words>
  <Application>Microsoft Macintosh PowerPoint</Application>
  <PresentationFormat>On-screen Show (16:9)</PresentationFormat>
  <Paragraphs>96</Paragraphs>
  <Slides>12</Slides>
  <Notes>1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PolyPoint and the First Steps Towards Ubiquitous Localization</vt:lpstr>
      <vt:lpstr>Localization technology is on the cusp of a new revolution</vt:lpstr>
      <vt:lpstr>Localization technology is on the cusp of a new revolution</vt:lpstr>
      <vt:lpstr>Localization technologies present an immense tradeoff space</vt:lpstr>
      <vt:lpstr>Luxapose: Astral navigation with smart phones and smart lights</vt:lpstr>
      <vt:lpstr>Luxapose enables high-fidelity indoor localization with impending infrastructure</vt:lpstr>
      <vt:lpstr>Opo: Forgoing absolute location for high fidelity relative location</vt:lpstr>
      <vt:lpstr>Harmonium: Enabling high-speed, high-fidelity tracking of fast-moving objects with UWB</vt:lpstr>
      <vt:lpstr>PolyPoint is a low-cost, high-fidelity indoor localization system</vt:lpstr>
      <vt:lpstr>PolyPoint Today: Providing localization as a drop-in, modular primitive</vt:lpstr>
      <vt:lpstr>Looking 20 years into the future</vt:lpstr>
      <vt:lpstr>For More Information…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PolyPoint and the First Steps Towards Ubiquitous Localization</dc:title>
  <dc:creator>Patrick Pannuto</dc:creator>
  <cp:lastModifiedBy>Patrick Pannuto</cp:lastModifiedBy>
  <cp:revision>44</cp:revision>
  <dcterms:created xsi:type="dcterms:W3CDTF">2016-01-31T20:16:06Z</dcterms:created>
  <dcterms:modified xsi:type="dcterms:W3CDTF">2016-02-01T21:41:01Z</dcterms:modified>
</cp:coreProperties>
</file>